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1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60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  <a:srgbClr val="D60093"/>
    <a:srgbClr val="FF9900"/>
    <a:srgbClr val="FF00FF"/>
    <a:srgbClr val="35EB9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>
        <p:scale>
          <a:sx n="90" d="100"/>
          <a:sy n="90" d="100"/>
        </p:scale>
        <p:origin x="-10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867F0-FAAA-4DF4-B09C-7C9446A78BF6}" type="datetimeFigureOut">
              <a:rPr lang="ru-RU" smtClean="0"/>
              <a:t>30.04.2018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2A1E4A-041D-48C1-8FF3-2CACD526E83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8C4FF4-6EE1-4A76-9B8F-B2F594D6C87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30.04.2018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BF7A747-1B53-4B3F-B8D2-D8AB0E12814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24BD201-5F9C-4593-BEFD-74C971F0B55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30.04.2018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B22E6F0-797A-404D-B2F0-96032D2C16E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7A3035-02C7-4538-A480-C6887B19F5A6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30.04.2018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18664C-3B03-4311-A452-8E87A1DF2E36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152DDE1-E9F2-4B50-AB95-1A36B28481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30.04.2018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087BA6C-DE82-4922-A007-5CB817EE4E20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011FA9-72D4-4D0D-AA04-5200C8F96D1C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30.04.2018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4CBFCBB-F7D8-4AD9-B5F9-93687358CA6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18AA105-3B9A-485F-A7BD-B3B1C1BFF994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30.04.2018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217202-91A5-4841-8837-12B3422A9C1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03E727-7E97-4B76-A273-97C117DFD6DE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30.04.2018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9F140D1-42AB-456C-B3EB-2E58162D29C5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62FDA9A-A9AF-4522-BA4E-959710ABA8F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30.04.2018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4C3DF-49FF-4AA4-A1AB-8615103FAECA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81C31E6-6AC6-4E62-806B-D0CB1E8C6262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30.04.2018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B0E188-B191-46AC-99B7-5113417AE6AB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9E59BE0-226E-4980-AAF5-F1A9DF7C7AE8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30.04.2018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ED8319C-EFFD-43A6-A723-9E31BBA50F68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194FB44-2B3A-4EA5-B708-4FEB9F41BBF1}" type="datetimeFigureOut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30.04.2018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7C51498-F984-481A-8E8C-4DDFA9BC9183}" type="slidenum">
              <a:rPr lang="ru-RU">
                <a:solidFill>
                  <a:prstClr val="black"/>
                </a:solidFill>
                <a:latin typeface="Arial" charset="0"/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zuarikau.osedu2.ru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15616" y="3717032"/>
            <a:ext cx="2376264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35EB94"/>
                </a:solidFill>
              </a:rPr>
              <a:t>Рубрики</a:t>
            </a:r>
            <a:endParaRPr lang="ru-RU" sz="2400" dirty="0">
              <a:solidFill>
                <a:srgbClr val="35EB94"/>
              </a:solidFill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115616" y="4149080"/>
          <a:ext cx="4032447" cy="2407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44149"/>
                <a:gridCol w="1344149"/>
                <a:gridCol w="134414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От редактора</a:t>
                      </a:r>
                    </a:p>
                    <a:p>
                      <a:r>
                        <a:rPr lang="ru-RU" sz="140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стр.</a:t>
                      </a:r>
                      <a:endParaRPr lang="ru-RU" sz="1400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FF99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«Всем нужен дом «</a:t>
                      </a:r>
                    </a:p>
                    <a:p>
                      <a:r>
                        <a:rPr lang="ru-RU" sz="1400" dirty="0" smtClean="0">
                          <a:solidFill>
                            <a:srgbClr val="FF99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 стр.</a:t>
                      </a:r>
                      <a:endParaRPr lang="ru-RU" sz="1400" dirty="0">
                        <a:solidFill>
                          <a:srgbClr val="FF99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«Загадки про экологию»</a:t>
                      </a:r>
                    </a:p>
                    <a:p>
                      <a:r>
                        <a:rPr lang="ru-RU" sz="1400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8 стр.</a:t>
                      </a:r>
                      <a:endParaRPr lang="ru-RU" sz="1400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«Нам все интересно «</a:t>
                      </a:r>
                    </a:p>
                    <a:p>
                      <a:r>
                        <a:rPr lang="ru-RU" sz="14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 стр.</a:t>
                      </a:r>
                      <a:endParaRPr lang="ru-RU" sz="14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«Мир в котором я живу»</a:t>
                      </a:r>
                    </a:p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 </a:t>
                      </a:r>
                      <a:r>
                        <a:rPr lang="ru-RU" sz="1400" b="1" dirty="0" err="1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стр</a:t>
                      </a:r>
                      <a:endParaRPr lang="ru-RU" sz="1400" b="1" dirty="0">
                        <a:solidFill>
                          <a:srgbClr val="C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99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«В</a:t>
                      </a:r>
                      <a:r>
                        <a:rPr lang="ru-RU" sz="1400" b="1" baseline="0" dirty="0" smtClean="0">
                          <a:solidFill>
                            <a:srgbClr val="FF99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мудростях об экологии»</a:t>
                      </a:r>
                    </a:p>
                    <a:p>
                      <a:r>
                        <a:rPr lang="ru-RU" sz="1400" b="1" baseline="0" dirty="0" smtClean="0">
                          <a:solidFill>
                            <a:srgbClr val="FF99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 стр.</a:t>
                      </a:r>
                      <a:endParaRPr lang="ru-RU" sz="1400" b="1" dirty="0">
                        <a:solidFill>
                          <a:srgbClr val="FF99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99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«Друзья пернатые»</a:t>
                      </a:r>
                    </a:p>
                    <a:p>
                      <a:r>
                        <a:rPr lang="ru-RU" sz="1400" b="1" dirty="0" smtClean="0">
                          <a:solidFill>
                            <a:srgbClr val="FF99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lang="ru-RU" sz="1400" b="1" baseline="0" dirty="0" smtClean="0">
                          <a:solidFill>
                            <a:srgbClr val="FF99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стр.</a:t>
                      </a:r>
                      <a:endParaRPr lang="ru-RU" sz="1400" b="1" dirty="0">
                        <a:solidFill>
                          <a:srgbClr val="FF99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«Мы бьем тревогу»</a:t>
                      </a:r>
                    </a:p>
                    <a:p>
                      <a:r>
                        <a:rPr lang="ru-RU" sz="1400" b="1" dirty="0" smtClean="0">
                          <a:solidFill>
                            <a:srgbClr val="99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 стр.</a:t>
                      </a:r>
                      <a:endParaRPr lang="ru-RU" sz="1400" b="1" dirty="0">
                        <a:solidFill>
                          <a:srgbClr val="99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Рассказ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«Две фиалки» </a:t>
                      </a:r>
                    </a:p>
                    <a:p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 стр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148064" y="3573016"/>
            <a:ext cx="324036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1400" i="1" u="sng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Учредитель: </a:t>
            </a:r>
            <a:r>
              <a:rPr lang="ru-RU" sz="1400" i="1" u="sng" kern="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МКОУ СОШ с.Дзуарикау</a:t>
            </a:r>
          </a:p>
          <a:p>
            <a:pPr lvl="0">
              <a:defRPr/>
            </a:pPr>
            <a:r>
              <a:rPr lang="ru-RU" sz="1400" i="1" u="sng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Редактор: </a:t>
            </a:r>
            <a:r>
              <a:rPr lang="ru-RU" sz="1400" i="1" kern="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учитель русского языка и литературы </a:t>
            </a:r>
          </a:p>
          <a:p>
            <a:pPr lvl="0">
              <a:defRPr/>
            </a:pPr>
            <a:r>
              <a:rPr lang="ru-RU" sz="1600" i="1" kern="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Темирова С.М.</a:t>
            </a:r>
          </a:p>
          <a:p>
            <a:pPr lvl="0">
              <a:defRPr/>
            </a:pPr>
            <a:r>
              <a:rPr lang="ru-RU" sz="1400" i="1" u="sng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Корреспонденты :</a:t>
            </a:r>
          </a:p>
          <a:p>
            <a:pPr lvl="0">
              <a:defRPr/>
            </a:pPr>
            <a:r>
              <a:rPr lang="ru-RU" sz="1400" i="1" kern="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Дзебоева</a:t>
            </a:r>
            <a:r>
              <a:rPr lang="ru-RU" sz="1400" i="1" kern="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kern="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И.</a:t>
            </a:r>
          </a:p>
          <a:p>
            <a:pPr lvl="0">
              <a:defRPr/>
            </a:pPr>
            <a:r>
              <a:rPr lang="ru-RU" sz="1400" i="1" kern="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Гаджинова</a:t>
            </a:r>
            <a:r>
              <a:rPr lang="ru-RU" sz="1400" i="1" kern="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А.</a:t>
            </a:r>
          </a:p>
          <a:p>
            <a:pPr lvl="0">
              <a:defRPr/>
            </a:pPr>
            <a:r>
              <a:rPr lang="ru-RU" sz="1400" i="1" kern="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Газданова</a:t>
            </a:r>
            <a:r>
              <a:rPr lang="ru-RU" sz="1400" i="1" kern="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А.</a:t>
            </a:r>
          </a:p>
          <a:p>
            <a:pPr lvl="0">
              <a:defRPr/>
            </a:pPr>
            <a:r>
              <a:rPr lang="ru-RU" sz="1400" i="1" kern="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Джикаева</a:t>
            </a:r>
            <a:r>
              <a:rPr lang="ru-RU" sz="1400" i="1" kern="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М.</a:t>
            </a:r>
            <a:endParaRPr lang="ru-RU" sz="1400" i="1" kern="0" dirty="0" smtClean="0">
              <a:solidFill>
                <a:srgbClr val="9900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defRPr/>
            </a:pPr>
            <a:r>
              <a:rPr lang="ru-RU" sz="1400" i="1" u="sng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адрес:</a:t>
            </a:r>
            <a:r>
              <a:rPr lang="ru-RU" sz="1400" i="1" u="sng" kern="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i="1" kern="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с.Дзуарикау. </a:t>
            </a:r>
            <a:r>
              <a:rPr lang="ru-RU" sz="1400" i="1" kern="0" dirty="0" err="1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Ул.Бр.Газдановых</a:t>
            </a:r>
            <a:r>
              <a:rPr lang="ru-RU" sz="1400" i="1" kern="0" dirty="0" smtClean="0">
                <a:solidFill>
                  <a:srgbClr val="9900CC"/>
                </a:solidFill>
                <a:latin typeface="Times New Roman" pitchFamily="18" charset="0"/>
                <a:cs typeface="Times New Roman" pitchFamily="18" charset="0"/>
              </a:rPr>
              <a:t> 11. </a:t>
            </a:r>
          </a:p>
          <a:p>
            <a:pPr lvl="0">
              <a:defRPr/>
            </a:pPr>
            <a:r>
              <a:rPr lang="ru-RU" sz="1400" i="1" kern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адрес </a:t>
            </a:r>
            <a:r>
              <a:rPr lang="ru-RU" sz="1400" i="1" kern="0" dirty="0" smtClean="0">
                <a:solidFill>
                  <a:srgbClr val="F14124"/>
                </a:solidFill>
                <a:latin typeface="Times New Roman" pitchFamily="18" charset="0"/>
                <a:cs typeface="Times New Roman" pitchFamily="18" charset="0"/>
              </a:rPr>
              <a:t>сайта </a:t>
            </a:r>
            <a:r>
              <a:rPr lang="en-US" sz="1600" i="1" kern="0" dirty="0" smtClean="0">
                <a:solidFill>
                  <a:srgbClr val="35EB94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www.dzuarikau.osedu2.ru</a:t>
            </a:r>
            <a:endParaRPr lang="ru-RU" sz="1600" i="1" kern="0" dirty="0">
              <a:solidFill>
                <a:srgbClr val="35EB94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123728" y="1700808"/>
            <a:ext cx="6120680" cy="18002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5EB94"/>
                </a:solidFill>
                <a:effectLst/>
              </a:rPr>
              <a:t>Школьная орбита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5EB94"/>
              </a:solidFill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339752" y="620688"/>
            <a:ext cx="6100972" cy="76944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TriangleInverted">
              <a:avLst/>
            </a:prstTxWarp>
            <a:spAutoFit/>
          </a:bodyPr>
          <a:lstStyle/>
          <a:p>
            <a:pPr algn="ctr"/>
            <a:r>
              <a:rPr lang="ru-RU" sz="4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МБОУ СОШ с.Дзуарикау</a:t>
            </a:r>
            <a:endParaRPr lang="ru-RU" sz="4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87982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987824" y="188640"/>
            <a:ext cx="2711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Рассказ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980728"/>
            <a:ext cx="7632848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ДВЕ ФИАЛКИ</a:t>
            </a:r>
          </a:p>
          <a:p>
            <a:r>
              <a:rPr lang="ru-RU" b="1" dirty="0" err="1" smtClean="0">
                <a:solidFill>
                  <a:srgbClr val="00B050"/>
                </a:solidFill>
              </a:rPr>
              <a:t>М.Скребцова</a:t>
            </a:r>
            <a:endParaRPr lang="ru-RU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1400" dirty="0" smtClean="0">
                <a:solidFill>
                  <a:srgbClr val="35EB94"/>
                </a:solidFill>
                <a:latin typeface="Times New Roman" pitchFamily="18" charset="0"/>
                <a:cs typeface="Times New Roman" pitchFamily="18" charset="0"/>
              </a:rPr>
              <a:t>Разбудила как-то днем одна душистая </a:t>
            </a:r>
            <a:r>
              <a:rPr lang="ru-RU" sz="1400" dirty="0" err="1" smtClean="0">
                <a:solidFill>
                  <a:srgbClr val="35EB94"/>
                </a:solidFill>
                <a:latin typeface="Times New Roman" pitchFamily="18" charset="0"/>
                <a:cs typeface="Times New Roman" pitchFamily="18" charset="0"/>
              </a:rPr>
              <a:t>фиалочка</a:t>
            </a:r>
            <a:r>
              <a:rPr lang="ru-RU" sz="1400" dirty="0" smtClean="0">
                <a:solidFill>
                  <a:srgbClr val="35EB94"/>
                </a:solidFill>
                <a:latin typeface="Times New Roman" pitchFamily="18" charset="0"/>
                <a:cs typeface="Times New Roman" pitchFamily="18" charset="0"/>
              </a:rPr>
              <a:t> фиалку ночную. Очень ей </a:t>
            </a:r>
            <a:r>
              <a:rPr lang="ru-RU" sz="1400" dirty="0" smtClean="0">
                <a:solidFill>
                  <a:srgbClr val="35EB94"/>
                </a:solidFill>
                <a:latin typeface="Times New Roman" pitchFamily="18" charset="0"/>
                <a:cs typeface="Times New Roman" pitchFamily="18" charset="0"/>
              </a:rPr>
              <a:t>понять                   </a:t>
            </a:r>
            <a:r>
              <a:rPr lang="ru-RU" sz="1400" dirty="0" smtClean="0">
                <a:solidFill>
                  <a:srgbClr val="35EB94"/>
                </a:solidFill>
                <a:latin typeface="Times New Roman" pitchFamily="18" charset="0"/>
                <a:cs typeface="Times New Roman" pitchFamily="18" charset="0"/>
              </a:rPr>
              <a:t>хотелось, почему ночная </a:t>
            </a:r>
            <a:r>
              <a:rPr lang="ru-RU" sz="1400" dirty="0" err="1" smtClean="0">
                <a:solidFill>
                  <a:srgbClr val="35EB94"/>
                </a:solidFill>
                <a:latin typeface="Times New Roman" pitchFamily="18" charset="0"/>
                <a:cs typeface="Times New Roman" pitchFamily="18" charset="0"/>
              </a:rPr>
              <a:t>фиалочка</a:t>
            </a:r>
            <a:r>
              <a:rPr lang="ru-RU" sz="1400" dirty="0" smtClean="0">
                <a:solidFill>
                  <a:srgbClr val="35EB94"/>
                </a:solidFill>
                <a:latin typeface="Times New Roman" pitchFamily="18" charset="0"/>
                <a:cs typeface="Times New Roman" pitchFamily="18" charset="0"/>
              </a:rPr>
              <a:t> на все другие фиалки не похожа.</a:t>
            </a:r>
          </a:p>
          <a:p>
            <a:pPr algn="ctr"/>
            <a:r>
              <a:rPr lang="ru-RU" sz="1400" dirty="0" smtClean="0">
                <a:solidFill>
                  <a:srgbClr val="35EB94"/>
                </a:solidFill>
                <a:latin typeface="Times New Roman" pitchFamily="18" charset="0"/>
                <a:cs typeface="Times New Roman" pitchFamily="18" charset="0"/>
              </a:rPr>
              <a:t>Спрашивает она ее:</a:t>
            </a:r>
          </a:p>
          <a:p>
            <a:pPr algn="ctr"/>
            <a:r>
              <a:rPr lang="ru-RU" sz="1400" dirty="0" smtClean="0">
                <a:solidFill>
                  <a:srgbClr val="35EB94"/>
                </a:solidFill>
                <a:latin typeface="Times New Roman" pitchFamily="18" charset="0"/>
                <a:cs typeface="Times New Roman" pitchFamily="18" charset="0"/>
              </a:rPr>
              <a:t>— Почему ты, сестрица, на нас не похожа? Платьице у тебя совсем другое. На толстом </a:t>
            </a:r>
            <a:r>
              <a:rPr lang="ru-RU" sz="1400" dirty="0" smtClean="0">
                <a:solidFill>
                  <a:srgbClr val="35EB94"/>
                </a:solidFill>
                <a:latin typeface="Times New Roman" pitchFamily="18" charset="0"/>
                <a:cs typeface="Times New Roman" pitchFamily="18" charset="0"/>
              </a:rPr>
              <a:t>                зеленом </a:t>
            </a:r>
            <a:r>
              <a:rPr lang="ru-RU" sz="1400" dirty="0" smtClean="0">
                <a:solidFill>
                  <a:srgbClr val="35EB94"/>
                </a:solidFill>
                <a:latin typeface="Times New Roman" pitchFamily="18" charset="0"/>
                <a:cs typeface="Times New Roman" pitchFamily="18" charset="0"/>
              </a:rPr>
              <a:t>стебле у тебя белые цветы в кисточку собраны, а у нас по одному </a:t>
            </a:r>
            <a:r>
              <a:rPr lang="ru-RU" sz="1400" dirty="0" smtClean="0">
                <a:solidFill>
                  <a:srgbClr val="35EB94"/>
                </a:solidFill>
                <a:latin typeface="Times New Roman" pitchFamily="18" charset="0"/>
                <a:cs typeface="Times New Roman" pitchFamily="18" charset="0"/>
              </a:rPr>
              <a:t>                                  цветочку                      </a:t>
            </a:r>
            <a:r>
              <a:rPr lang="ru-RU" sz="1400" dirty="0" smtClean="0">
                <a:solidFill>
                  <a:srgbClr val="35EB94"/>
                </a:solidFill>
                <a:latin typeface="Times New Roman" pitchFamily="18" charset="0"/>
                <a:cs typeface="Times New Roman" pitchFamily="18" charset="0"/>
              </a:rPr>
              <a:t>на тоненьком стебельке. Наши цветочки, словно глазочки с лепестками-ресничками в разные стороны, а твои — с верхней и нижней губой и длинным шпорцем. Характер у тебя тоже не наш, не фиалковый. Мы в травке прячемся, а ты выше всех свой стебель поднимаешь. Но больше всего меня интересует, почему ты днем спишь, а ночью благоухаешь? Ты все интересное пропускаешь! Каждый день весна лес чем-то удивительным одаривает.</a:t>
            </a:r>
          </a:p>
          <a:p>
            <a:pPr algn="ctr"/>
            <a:r>
              <a:rPr lang="ru-RU" sz="1400" dirty="0" smtClean="0">
                <a:solidFill>
                  <a:srgbClr val="35EB94"/>
                </a:solidFill>
                <a:latin typeface="Times New Roman" pitchFamily="18" charset="0"/>
                <a:cs typeface="Times New Roman" pitchFamily="18" charset="0"/>
              </a:rPr>
              <a:t>Отвечает ей ночная фиалка:</a:t>
            </a:r>
          </a:p>
          <a:p>
            <a:pPr algn="ctr"/>
            <a:r>
              <a:rPr lang="ru-RU" sz="1400" dirty="0" smtClean="0">
                <a:solidFill>
                  <a:srgbClr val="35EB94"/>
                </a:solidFill>
                <a:latin typeface="Times New Roman" pitchFamily="18" charset="0"/>
                <a:cs typeface="Times New Roman" pitchFamily="18" charset="0"/>
              </a:rPr>
              <a:t>— Если все будут ночью спать, кто станет кормить ночных лесных бабочек? Для ночных насекомых должны расти ночные цветы. К тому же, сестрица, ночью в лесу чудес не меньше: весна ведь на ночь спать не ложится. Кроме того, я и не из фиалковой семьи вовсе, а из семейства орхидей. Мы с тобой, </a:t>
            </a:r>
            <a:r>
              <a:rPr lang="ru-RU" sz="1400" dirty="0" err="1" smtClean="0">
                <a:solidFill>
                  <a:srgbClr val="35EB94"/>
                </a:solidFill>
                <a:latin typeface="Times New Roman" pitchFamily="18" charset="0"/>
                <a:cs typeface="Times New Roman" pitchFamily="18" charset="0"/>
              </a:rPr>
              <a:t>фиалочка</a:t>
            </a:r>
            <a:r>
              <a:rPr lang="ru-RU" sz="1400" dirty="0" smtClean="0">
                <a:solidFill>
                  <a:srgbClr val="35EB94"/>
                </a:solidFill>
                <a:latin typeface="Times New Roman" pitchFamily="18" charset="0"/>
                <a:cs typeface="Times New Roman" pitchFamily="18" charset="0"/>
              </a:rPr>
              <a:t>, душистостью схожи, вот люди за запах душистый и назвали меня ночной фиалкой. Сама весна меня лесными духами ночи величает.</a:t>
            </a:r>
          </a:p>
          <a:p>
            <a:pPr algn="ctr"/>
            <a:r>
              <a:rPr lang="ru-RU" sz="1400" dirty="0" smtClean="0">
                <a:solidFill>
                  <a:srgbClr val="35EB94"/>
                </a:solidFill>
                <a:latin typeface="Times New Roman" pitchFamily="18" charset="0"/>
                <a:cs typeface="Times New Roman" pitchFamily="18" charset="0"/>
              </a:rPr>
              <a:t>Так что не мешай мне, сестрица, спать, силы для ночи набираться. Шмели, пчелы</a:t>
            </a:r>
            <a:r>
              <a:rPr lang="ru-RU" sz="1400" dirty="0" smtClean="0">
                <a:solidFill>
                  <a:srgbClr val="35EB94"/>
                </a:solidFill>
                <a:latin typeface="Times New Roman" pitchFamily="18" charset="0"/>
                <a:cs typeface="Times New Roman" pitchFamily="18" charset="0"/>
              </a:rPr>
              <a:t>,                     </a:t>
            </a:r>
            <a:r>
              <a:rPr lang="ru-RU" sz="1400" dirty="0" smtClean="0">
                <a:solidFill>
                  <a:srgbClr val="35EB94"/>
                </a:solidFill>
                <a:latin typeface="Times New Roman" pitchFamily="18" charset="0"/>
                <a:cs typeface="Times New Roman" pitchFamily="18" charset="0"/>
              </a:rPr>
              <a:t>мухи да бабочки — давно меня днем не будят, берегут мой сон. Чтобы не спутали они мои белые цветочки с какими-то другими цветами, днем я стараюсь не пахнуть.</a:t>
            </a:r>
          </a:p>
          <a:p>
            <a:pPr algn="ctr"/>
            <a:r>
              <a:rPr lang="ru-RU" sz="1400" dirty="0" smtClean="0">
                <a:solidFill>
                  <a:srgbClr val="35EB94"/>
                </a:solidFill>
                <a:latin typeface="Times New Roman" pitchFamily="18" charset="0"/>
                <a:cs typeface="Times New Roman" pitchFamily="18" charset="0"/>
              </a:rPr>
              <a:t>Нечего сказать фиалке душистой, поняла она, что у каждого цветочка — свое лесное счастье.</a:t>
            </a:r>
          </a:p>
          <a:p>
            <a:pPr algn="ctr"/>
            <a:r>
              <a:rPr lang="ru-RU" sz="1400" dirty="0" smtClean="0">
                <a:solidFill>
                  <a:srgbClr val="35EB94"/>
                </a:solidFill>
                <a:latin typeface="Times New Roman" pitchFamily="18" charset="0"/>
                <a:cs typeface="Times New Roman" pitchFamily="18" charset="0"/>
              </a:rPr>
              <a:t>Если увидите в лесу белые цветочки ночной фиалки, собранные в длинную кисточку, не удивляйтесь, что не подлетают к ним насекомые. У этого цветочка жизнь по своим собственным </a:t>
            </a:r>
            <a:r>
              <a:rPr lang="ru-RU" sz="1400" dirty="0" smtClean="0">
                <a:solidFill>
                  <a:srgbClr val="35EB94"/>
                </a:solidFill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  <a:p>
            <a:pPr algn="ctr"/>
            <a:r>
              <a:rPr lang="ru-RU" sz="1400" dirty="0" smtClean="0">
                <a:solidFill>
                  <a:srgbClr val="35EB94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35EB94"/>
                </a:solidFill>
                <a:latin typeface="Times New Roman" pitchFamily="18" charset="0"/>
                <a:cs typeface="Times New Roman" pitchFamily="18" charset="0"/>
              </a:rPr>
              <a:t>                             часам </a:t>
            </a:r>
            <a:r>
              <a:rPr lang="ru-RU" sz="1400" dirty="0" smtClean="0">
                <a:solidFill>
                  <a:srgbClr val="35EB94"/>
                </a:solidFill>
                <a:latin typeface="Times New Roman" pitchFamily="18" charset="0"/>
                <a:cs typeface="Times New Roman" pitchFamily="18" charset="0"/>
              </a:rPr>
              <a:t>расписана.</a:t>
            </a:r>
            <a:endParaRPr lang="ru-RU" sz="1400" dirty="0">
              <a:solidFill>
                <a:srgbClr val="35EB94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smiles-emocii-928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2420888"/>
            <a:ext cx="2446759" cy="244675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67544" y="5013176"/>
            <a:ext cx="712879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800" b="1" cap="all" spc="0" dirty="0" smtClean="0">
                <a:ln/>
                <a:solidFill>
                  <a:srgbClr val="99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Спасибо за внимание!</a:t>
            </a:r>
            <a:endParaRPr lang="ru-RU" sz="4800" b="1" cap="all" spc="0" dirty="0">
              <a:ln/>
              <a:solidFill>
                <a:srgbClr val="9900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692696"/>
            <a:ext cx="6336704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Inverted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/>
                <a:solidFill>
                  <a:srgbClr val="99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4000" b="1" cap="all" spc="0" dirty="0" smtClean="0">
                <a:ln/>
                <a:solidFill>
                  <a:srgbClr val="99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СОШ </a:t>
            </a:r>
            <a:r>
              <a:rPr lang="ru-RU" sz="3200" b="1" cap="all" spc="0" dirty="0" smtClean="0">
                <a:ln/>
                <a:solidFill>
                  <a:srgbClr val="9900CC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с.Дзуарикау</a:t>
            </a:r>
            <a:endParaRPr lang="ru-RU" sz="4000" b="1" cap="all" spc="0" dirty="0">
              <a:ln/>
              <a:solidFill>
                <a:srgbClr val="9900CC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907704" y="476672"/>
            <a:ext cx="4224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редактора</a:t>
            </a:r>
            <a:endParaRPr lang="ru-RU" sz="5400" b="1" cap="none" spc="0" dirty="0">
              <a:ln w="11430"/>
              <a:solidFill>
                <a:srgbClr val="00B05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1556792"/>
            <a:ext cx="5832648" cy="466281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Современный мир полон вопросам, которые являются глобальными. Один из этих вопросов – экологическое состояние . К сожалению, очень много факторов , которые приносят вред экологии.  Среди них: заводы, фабрики, автомобили и т.д., но самый неприятным фактором остается то, что человек в причинении вреда окружающему миру, занимает не последнее время.  «Благодаря» ему, вырубаются леса, реки, озера, улицы переполнены мусором разных видов.</a:t>
            </a:r>
          </a:p>
          <a:p>
            <a:pPr algn="ctr">
              <a:lnSpc>
                <a:spcPct val="150000"/>
              </a:lnSpc>
            </a:pP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Хотелось бы обраться к вам, ребята, оберегайте природу, ведь то, что нас окружает- это отражение нас!</a:t>
            </a:r>
            <a:endParaRPr lang="ru-RU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817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67744" y="476672"/>
            <a:ext cx="65890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Нам все интересно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4797152"/>
            <a:ext cx="64087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Осенью нам посчастливилось поехать  в </a:t>
            </a:r>
            <a:r>
              <a:rPr lang="ru-R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Куртатинское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ущелье  и увидеть чудесный водопад </a:t>
            </a:r>
            <a:r>
              <a:rPr lang="ru-R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Амусадон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благодаря проекту «Мир в котором я живу» . Нам было очень интересно, собирали гербарий, изучали разных насекомых, а самым  незабываемым моментом для нас было то, что надо было подниматься пешком к водопаду.  Путешествие было очень необычной.</a:t>
            </a:r>
          </a:p>
          <a:p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Благодарим руководителя проекта «Мир в котором я живу» Магомета  </a:t>
            </a:r>
            <a:r>
              <a:rPr lang="ru-R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Газдарова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и нашего учителя по экологии Фиалу </a:t>
            </a:r>
            <a:r>
              <a:rPr lang="ru-R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Бештауовну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Марина </a:t>
            </a:r>
            <a:r>
              <a:rPr lang="ru-RU" sz="1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Джикаева</a:t>
            </a:r>
            <a:r>
              <a:rPr lang="ru-RU" sz="1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,8 класс</a:t>
            </a:r>
            <a:endParaRPr lang="ru-RU" sz="1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a20d5ea7-9bb3-492f-a5f4-f41fb748472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339752" y="1268760"/>
            <a:ext cx="2952328" cy="3552395"/>
          </a:xfrm>
          <a:prstGeom prst="rect">
            <a:avLst/>
          </a:prstGeom>
        </p:spPr>
      </p:pic>
      <p:pic>
        <p:nvPicPr>
          <p:cNvPr id="11" name="Рисунок 10" descr="23d50584-8fb7-4a06-9659-7541623214c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8104" y="1268760"/>
            <a:ext cx="2895786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44153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548680"/>
            <a:ext cx="58449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35EB94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Друзья пернатые</a:t>
            </a:r>
            <a:endParaRPr lang="ru-RU" sz="5400" b="1" cap="all" spc="0" dirty="0">
              <a:ln/>
              <a:solidFill>
                <a:srgbClr val="35EB94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1484784"/>
            <a:ext cx="280831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10 апреля наша страна отмечает 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День птиц. Это праздник очень важен, так как птицы, животные –наши верные друзья.  В г. Владикавказ состоялось мероприятие с разными конкурсами. Наша школа не осталась позади. Команда в составе </a:t>
            </a:r>
            <a:r>
              <a:rPr lang="ru-R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Мулухова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С. (капитан), </a:t>
            </a:r>
            <a:r>
              <a:rPr lang="ru-R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Савлоховой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И., </a:t>
            </a:r>
            <a:r>
              <a:rPr lang="ru-R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Читиева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Р., </a:t>
            </a:r>
            <a:r>
              <a:rPr lang="ru-R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Битаровой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И., </a:t>
            </a:r>
            <a:r>
              <a:rPr lang="ru-R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Дзебоева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С., </a:t>
            </a:r>
            <a:r>
              <a:rPr lang="ru-R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Дзебоевой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И., </a:t>
            </a:r>
            <a:r>
              <a:rPr lang="ru-R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Гаджиновой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А. и </a:t>
            </a:r>
            <a:r>
              <a:rPr lang="ru-RU" sz="1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Габуловой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К.  Группа 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учащихся стала победителем викторины "Что?", "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Где</a:t>
            </a:r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?", "Когда?", проводимой в рамках праздника. </a:t>
            </a:r>
            <a:endParaRPr lang="ru-RU" sz="1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Этот день для меня особенный, и я с удовольствием его вспоминаю. Он очередной раз мне напомнил , что мы часть нашей природы и что очень </a:t>
            </a:r>
            <a:r>
              <a:rPr lang="ru-RU" sz="1400" dirty="0" smtClean="0">
                <a:solidFill>
                  <a:srgbClr val="00B050"/>
                </a:solidFill>
              </a:rPr>
              <a:t>многое зависит от нас!</a:t>
            </a:r>
          </a:p>
          <a:p>
            <a:r>
              <a:rPr lang="ru-RU" sz="1400" dirty="0" smtClean="0">
                <a:solidFill>
                  <a:srgbClr val="00B050"/>
                </a:solidFill>
              </a:rPr>
              <a:t>                 </a:t>
            </a:r>
            <a:r>
              <a:rPr lang="ru-RU" sz="1400" dirty="0" err="1" smtClean="0">
                <a:solidFill>
                  <a:srgbClr val="0070C0"/>
                </a:solidFill>
              </a:rPr>
              <a:t>Дзебоева</a:t>
            </a:r>
            <a:r>
              <a:rPr lang="ru-RU" sz="1400" dirty="0" smtClean="0">
                <a:solidFill>
                  <a:srgbClr val="0070C0"/>
                </a:solidFill>
              </a:rPr>
              <a:t> Индира,7 класс</a:t>
            </a:r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WhatsApp Image 2018-04-30 at 01.37.31.jpeg"/>
          <p:cNvPicPr>
            <a:picLocks noChangeAspect="1"/>
          </p:cNvPicPr>
          <p:nvPr/>
        </p:nvPicPr>
        <p:blipFill>
          <a:blip r:embed="rId2" cstate="print"/>
          <a:srcRect l="19936" t="13291" r="14274" b="6964"/>
          <a:stretch>
            <a:fillRect/>
          </a:stretch>
        </p:blipFill>
        <p:spPr>
          <a:xfrm>
            <a:off x="3347864" y="1484784"/>
            <a:ext cx="2808312" cy="2304256"/>
          </a:xfrm>
          <a:prstGeom prst="rect">
            <a:avLst/>
          </a:prstGeom>
        </p:spPr>
      </p:pic>
      <p:pic>
        <p:nvPicPr>
          <p:cNvPr id="6" name="Рисунок 5" descr="WhatsApp Image 2018-04-30 at 01.37.31 (1)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3789040"/>
            <a:ext cx="1872208" cy="2736304"/>
          </a:xfrm>
          <a:prstGeom prst="rect">
            <a:avLst/>
          </a:prstGeom>
        </p:spPr>
      </p:pic>
      <p:pic>
        <p:nvPicPr>
          <p:cNvPr id="7" name="Рисунок 6" descr="WhatsApp Image 2018-04-30 at 01.37.31 (2).jpeg"/>
          <p:cNvPicPr>
            <a:picLocks noChangeAspect="1"/>
          </p:cNvPicPr>
          <p:nvPr/>
        </p:nvPicPr>
        <p:blipFill>
          <a:blip r:embed="rId4" cstate="print"/>
          <a:srcRect l="5901" r="14563"/>
          <a:stretch>
            <a:fillRect/>
          </a:stretch>
        </p:blipFill>
        <p:spPr>
          <a:xfrm>
            <a:off x="5220072" y="3789040"/>
            <a:ext cx="2880320" cy="2736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40072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755576" y="404664"/>
            <a:ext cx="59766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35EB94"/>
                </a:solidFill>
                <a:effectLst/>
              </a:rPr>
              <a:t>Всем нужен дом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35EB94"/>
              </a:solidFill>
              <a:effectLst/>
            </a:endParaRPr>
          </a:p>
        </p:txBody>
      </p:sp>
      <p:pic>
        <p:nvPicPr>
          <p:cNvPr id="5" name="Рисунок 4" descr="WhatsApp Image 2018-04-30 at 01.36.03.jpeg"/>
          <p:cNvPicPr>
            <a:picLocks noChangeAspect="1"/>
          </p:cNvPicPr>
          <p:nvPr/>
        </p:nvPicPr>
        <p:blipFill>
          <a:blip r:embed="rId2" cstate="print"/>
          <a:srcRect l="24800" t="30050" r="8263"/>
          <a:stretch>
            <a:fillRect/>
          </a:stretch>
        </p:blipFill>
        <p:spPr>
          <a:xfrm>
            <a:off x="4139952" y="1412776"/>
            <a:ext cx="3888432" cy="2808312"/>
          </a:xfrm>
          <a:prstGeom prst="rect">
            <a:avLst/>
          </a:prstGeom>
        </p:spPr>
      </p:pic>
      <p:pic>
        <p:nvPicPr>
          <p:cNvPr id="6" name="Рисунок 5" descr="WhatsApp Image 2018-04-30 at 10.46.1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412776"/>
            <a:ext cx="3594639" cy="518457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39952" y="4221089"/>
            <a:ext cx="381642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Каждое живое существо нуждается в своем доме! Наши дети  построили «домики» для птиц, в которых они могут укрыться от невзгод,     помощь нам оказала учитель по экологии                                  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Рамонова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Фиала </a:t>
            </a:r>
            <a:r>
              <a:rPr lang="ru-RU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Бештауовна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Дзебоева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Индира</a:t>
            </a:r>
            <a:r>
              <a:rPr lang="ru-RU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7 класс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WhatsApp Image 2018-04-30 at 11.06.2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2016224" cy="2688298"/>
          </a:xfrm>
          <a:prstGeom prst="rect">
            <a:avLst/>
          </a:prstGeom>
        </p:spPr>
      </p:pic>
      <p:pic>
        <p:nvPicPr>
          <p:cNvPr id="4" name="Рисунок 3" descr="WhatsApp Image 2018-04-30 at 11.06.2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80112" y="1484784"/>
            <a:ext cx="2355726" cy="2736304"/>
          </a:xfrm>
          <a:prstGeom prst="rect">
            <a:avLst/>
          </a:prstGeom>
        </p:spPr>
      </p:pic>
      <p:pic>
        <p:nvPicPr>
          <p:cNvPr id="5" name="Рисунок 4" descr="WhatsApp Image 2018-04-30 at 10.57.0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1484784"/>
            <a:ext cx="3131840" cy="2348880"/>
          </a:xfrm>
          <a:prstGeom prst="rect">
            <a:avLst/>
          </a:prstGeom>
        </p:spPr>
      </p:pic>
      <p:pic>
        <p:nvPicPr>
          <p:cNvPr id="7" name="Рисунок 6" descr="WhatsApp Image 2018-04-30 at 11.00.24.jpeg"/>
          <p:cNvPicPr>
            <a:picLocks noChangeAspect="1"/>
          </p:cNvPicPr>
          <p:nvPr/>
        </p:nvPicPr>
        <p:blipFill>
          <a:blip r:embed="rId5" cstate="print"/>
          <a:srcRect r="4255"/>
          <a:stretch>
            <a:fillRect/>
          </a:stretch>
        </p:blipFill>
        <p:spPr>
          <a:xfrm>
            <a:off x="2339752" y="3789040"/>
            <a:ext cx="3240360" cy="27363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4149080"/>
            <a:ext cx="18002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Недавно состоялось  очередное путешествие наших учащихся по культурным местам Осетии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80112" y="4221088"/>
            <a:ext cx="21602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Учащиеся увидели одно из красивейших мест Осетии- </a:t>
            </a:r>
            <a:r>
              <a:rPr lang="ru-RU" sz="1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Бекан</a:t>
            </a:r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, а после – посетили </a:t>
            </a:r>
            <a:r>
              <a:rPr lang="ru-RU" sz="16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Эльхотовские</a:t>
            </a:r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ворота.</a:t>
            </a:r>
          </a:p>
          <a:p>
            <a:r>
              <a:rPr lang="ru-RU" sz="16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Поездка оказалась возможным благодаря проекту «Мир в котором я живу»</a:t>
            </a:r>
            <a:endParaRPr lang="ru-RU" sz="16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476672"/>
            <a:ext cx="71259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solidFill>
                  <a:srgbClr val="00B05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Мир в котором я живу</a:t>
            </a:r>
            <a:endParaRPr lang="ru-RU" sz="5400" b="1" cap="none" spc="50" dirty="0">
              <a:ln w="11430"/>
              <a:solidFill>
                <a:srgbClr val="00B05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1988840"/>
            <a:ext cx="698477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Раскинулось наше село у подножия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Куртатинского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ущелья. Красиво и живописно наше село. Его украшением являются лесистые холмы, река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Фиагдон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которая протекает через все село. Много красивых мест в моем селе, что нельзя сказать об его экологическом состоянии.  На окраине села есть асфальтный завод 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спиртзавод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которые разрушают экологию.  Выхлопные газы оседают на фруктах, на деревьях, загрязняют атмосферу, а от выбросов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спиртзавода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 реку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Фиагдон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 погибает речная форель , присутствует сильных плохой запах и поэтому невозможно посидеть и насладиться шумом реки. Такие два больших завода на такой маленький населенный пункт , как Дзуарикау, сказываются отрицательно, поэтому необходимо бить тревогу, чтобы хоть как- то  поправить экологическую ситуацию в селе!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764704"/>
            <a:ext cx="61026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Мы бьём тревогу!!!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332656"/>
            <a:ext cx="51030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B050"/>
                </a:solidFill>
                <a:effectLst/>
              </a:rPr>
              <a:t>Загадки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00B050"/>
              </a:solidFill>
              <a:effectLst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248454"/>
            <a:ext cx="22474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71600" y="5445224"/>
            <a:ext cx="2286000" cy="738664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35EB94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сучках висят шары, </a:t>
            </a:r>
            <a:endParaRPr lang="ru-RU" sz="800" dirty="0" smtClean="0">
              <a:solidFill>
                <a:srgbClr val="35EB94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35EB94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Посинели от жары. </a:t>
            </a:r>
            <a:endParaRPr lang="ru-RU" sz="800" dirty="0" smtClean="0">
              <a:solidFill>
                <a:srgbClr val="35EB94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35EB94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Ответ:</a:t>
            </a:r>
            <a:r>
              <a:rPr lang="ru-RU" sz="1400" dirty="0" smtClean="0">
                <a:solidFill>
                  <a:srgbClr val="35EB94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Слива</a:t>
            </a:r>
            <a:endParaRPr lang="ru-RU" dirty="0" smtClean="0">
              <a:solidFill>
                <a:srgbClr val="35EB9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80112" y="4653136"/>
            <a:ext cx="2376264" cy="1015663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solidFill>
                  <a:srgbClr val="FF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Над </a:t>
            </a:r>
            <a:r>
              <a:rPr lang="ru-RU" sz="1400" dirty="0" smtClean="0">
                <a:solidFill>
                  <a:srgbClr val="FF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землей трава, </a:t>
            </a:r>
            <a:endParaRPr lang="ru-RU" sz="1400" dirty="0" smtClean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FF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 землей бордовая голова. </a:t>
            </a:r>
            <a:endParaRPr lang="ru-RU" sz="1400" dirty="0" smtClean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Ответ: </a:t>
            </a:r>
            <a:r>
              <a:rPr lang="ru-RU" sz="1400" dirty="0" smtClean="0">
                <a:solidFill>
                  <a:srgbClr val="FF00FF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Свекла</a:t>
            </a:r>
            <a:endParaRPr lang="ru-RU" sz="1400" dirty="0" smtClean="0">
              <a:solidFill>
                <a:srgbClr val="FF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508104" y="2924944"/>
            <a:ext cx="2286000" cy="1384995"/>
          </a:xfrm>
          <a:prstGeom prst="rect">
            <a:avLst/>
          </a:prstGeom>
          <a:solidFill>
            <a:srgbClr val="35EB94"/>
          </a:solidFill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за чудо-красота!</a:t>
            </a:r>
            <a:endParaRPr lang="ru-RU" sz="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Расписные ворота</a:t>
            </a:r>
            <a:endParaRPr lang="ru-RU" sz="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Показались на пути!</a:t>
            </a:r>
            <a:endParaRPr lang="ru-RU" sz="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них ни въехать,</a:t>
            </a:r>
            <a:endParaRPr lang="ru-RU" sz="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Ни войти.</a:t>
            </a:r>
            <a:endParaRPr lang="ru-RU" sz="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Ответ:</a:t>
            </a:r>
            <a:r>
              <a:rPr lang="ru-RU" sz="1400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Радуга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3140968"/>
            <a:ext cx="2286000" cy="2031325"/>
          </a:xfrm>
          <a:prstGeom prst="rect">
            <a:avLst/>
          </a:prstGeom>
          <a:solidFill>
            <a:srgbClr val="00B050"/>
          </a:solidFill>
        </p:spPr>
        <p:txBody>
          <a:bodyPr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Можем мы в траве их встретить,</a:t>
            </a:r>
            <a:endParaRPr lang="ru-RU" sz="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Ведь жильцов там миллион!</a:t>
            </a:r>
            <a:endParaRPr lang="ru-RU" sz="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Ты их увидишь на пути –</a:t>
            </a:r>
            <a:endParaRPr lang="ru-RU" sz="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Не обижай, а отойди!</a:t>
            </a:r>
            <a:endParaRPr lang="ru-RU" sz="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Без них весь лес, друг мой,</a:t>
            </a:r>
            <a:endParaRPr lang="ru-RU" sz="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одинокий, и пустой.</a:t>
            </a:r>
            <a:endParaRPr lang="ru-RU" sz="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Ответ: </a:t>
            </a:r>
            <a:r>
              <a:rPr lang="ru-RU" sz="1400" dirty="0" smtClean="0">
                <a:solidFill>
                  <a:srgbClr val="7030A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Насекомые</a:t>
            </a:r>
            <a:endParaRPr lang="ru-RU" sz="8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211960" y="1052736"/>
            <a:ext cx="2653333" cy="181588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Без взрослых с ним развлекаться опасно,</a:t>
            </a:r>
            <a:endParaRPr lang="ru-RU" sz="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Закончиться может забава ужасно.</a:t>
            </a:r>
            <a:endParaRPr lang="ru-RU" sz="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лесу очень сухо бывает порой</a:t>
            </a:r>
            <a:endParaRPr lang="ru-RU" sz="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он обернётся серьёзной бедой.</a:t>
            </a:r>
            <a:endParaRPr lang="ru-RU" sz="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Ответ: </a:t>
            </a:r>
            <a:r>
              <a:rPr lang="ru-RU" sz="1400" dirty="0" smtClean="0">
                <a:solidFill>
                  <a:srgbClr val="0070C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Костер</a:t>
            </a:r>
            <a:endParaRPr lang="ru-RU" sz="8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1124744"/>
            <a:ext cx="3024336" cy="172354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Они – лесные санитары.</a:t>
            </a:r>
            <a:endParaRPr lang="ru-RU" sz="8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Так прозвали люди их недаром.</a:t>
            </a:r>
            <a:endParaRPr lang="ru-RU" sz="8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Чтобы лес был красив и здоров,</a:t>
            </a:r>
            <a:endParaRPr lang="ru-RU" sz="8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Без личинок вредных и жуков,</a:t>
            </a:r>
            <a:endParaRPr lang="ru-RU" sz="8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Они на страже день и ночь</a:t>
            </a:r>
            <a:endParaRPr lang="ru-RU" sz="8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Гонят разных короедов прочь!</a:t>
            </a:r>
            <a:endParaRPr lang="ru-RU" sz="8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Ответ:</a:t>
            </a:r>
            <a:r>
              <a:rPr lang="ru-RU" sz="1400" dirty="0" smtClean="0">
                <a:solidFill>
                  <a:srgbClr val="00B05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Муравьи</a:t>
            </a:r>
            <a:endParaRPr lang="ru-RU" sz="800" dirty="0" smtClean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39552" y="3284984"/>
            <a:ext cx="2286000" cy="1815882"/>
          </a:xfrm>
          <a:prstGeom prst="rect">
            <a:avLst/>
          </a:prstGeom>
          <a:solidFill>
            <a:srgbClr val="92D050"/>
          </a:solidFill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Они украшают луга и леса</a:t>
            </a:r>
            <a:endParaRPr lang="ru-RU" sz="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это не только природы краса –</a:t>
            </a:r>
            <a:endParaRPr lang="ru-RU" sz="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 них пчёлы находят целительный дар</a:t>
            </a:r>
            <a:endParaRPr lang="ru-RU" sz="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 бабочки пьют их них сладкий нектар.</a:t>
            </a:r>
            <a:endParaRPr lang="ru-RU" sz="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Ответ: </a:t>
            </a:r>
            <a:r>
              <a:rPr lang="ru-RU" sz="1400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Цветы</a:t>
            </a:r>
            <a:endParaRPr lang="ru-RU" sz="8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47864" y="5877272"/>
            <a:ext cx="2880320" cy="738664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Материал подготовила : </a:t>
            </a:r>
          </a:p>
          <a:p>
            <a:r>
              <a:rPr lang="ru-RU" sz="14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Гаджинова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Александра, </a:t>
            </a:r>
          </a:p>
          <a:p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 класс</a:t>
            </a:r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548680"/>
            <a:ext cx="685367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FF"/>
                </a:solidFill>
              </a:rPr>
              <a:t>В мудростях об экологии</a:t>
            </a:r>
            <a:endParaRPr lang="ru-RU" sz="48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FF"/>
              </a:solidFill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1340768"/>
            <a:ext cx="691276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35EB9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плюй в колодец, пригодится воды напиться</a:t>
            </a:r>
            <a:endParaRPr lang="ru-RU" dirty="0" smtClean="0">
              <a:solidFill>
                <a:srgbClr val="35EB94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FF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делай неприятностей кому-либо, иначе в будущем сам можешь лишиться поддержки </a:t>
            </a:r>
            <a:endParaRPr lang="ru-RU" sz="2000" dirty="0" smtClean="0">
              <a:solidFill>
                <a:srgbClr val="FF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лежачий камень и вода не течет </a:t>
            </a:r>
            <a:endParaRPr lang="ru-RU" dirty="0" smtClean="0">
              <a:solidFill>
                <a:srgbClr val="00B05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Без труда не выловишь и рыбку из пруда.</a:t>
            </a:r>
            <a:endParaRPr lang="ru-RU" dirty="0" smtClean="0">
              <a:solidFill>
                <a:srgbClr val="FF00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35EB9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Дело не сдвинется с места, если ничего не предпринимать </a:t>
            </a:r>
            <a:r>
              <a:rPr lang="ru-RU" sz="2000" dirty="0" smtClean="0">
                <a:solidFill>
                  <a:srgbClr val="35EB94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ru-RU" sz="2000" dirty="0" smtClean="0">
              <a:solidFill>
                <a:srgbClr val="35EB94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FF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Был </a:t>
            </a:r>
            <a:r>
              <a:rPr lang="ru-RU" sz="2000" dirty="0" smtClean="0">
                <a:solidFill>
                  <a:srgbClr val="FF00F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бы лес, соловьи прилетят.</a:t>
            </a:r>
            <a:endParaRPr lang="ru-RU" dirty="0" smtClean="0">
              <a:solidFill>
                <a:srgbClr val="FF00FF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беречь поросли, не видать и дерева.</a:t>
            </a:r>
            <a:endParaRPr lang="ru-RU" sz="2000" dirty="0" smtClean="0">
              <a:solidFill>
                <a:srgbClr val="00B05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Кто не сажал дерева, тому не лежать в тени. </a:t>
            </a:r>
            <a:endParaRPr lang="ru-RU" sz="2000" dirty="0" smtClean="0">
              <a:solidFill>
                <a:srgbClr val="FF0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35EB9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Около </a:t>
            </a:r>
            <a:r>
              <a:rPr lang="ru-RU" sz="2000" dirty="0" smtClean="0">
                <a:solidFill>
                  <a:srgbClr val="35EB9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речки колодца не копают. </a:t>
            </a:r>
            <a:endParaRPr lang="ru-RU" sz="2000" dirty="0" smtClean="0">
              <a:solidFill>
                <a:srgbClr val="35EB94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FF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Зимой </a:t>
            </a:r>
            <a:r>
              <a:rPr lang="ru-RU" sz="2000" dirty="0" smtClean="0">
                <a:solidFill>
                  <a:srgbClr val="FF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солнце сквозь слезы смеется. </a:t>
            </a:r>
            <a:endParaRPr lang="ru-RU" sz="2000" dirty="0" smtClean="0">
              <a:solidFill>
                <a:srgbClr val="FF00FF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Сугроб да 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вьюга - два друга. </a:t>
            </a:r>
            <a:endParaRPr lang="ru-RU" sz="2000" dirty="0" smtClean="0">
              <a:solidFill>
                <a:srgbClr val="00B05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Зима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весну пугает, да всё равно 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тает.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35EB9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Вода </a:t>
            </a:r>
            <a:r>
              <a:rPr lang="ru-RU" sz="2000" dirty="0" smtClean="0">
                <a:solidFill>
                  <a:srgbClr val="35EB9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лугу - сено в </a:t>
            </a:r>
            <a:r>
              <a:rPr lang="ru-RU" sz="2000" dirty="0" smtClean="0">
                <a:solidFill>
                  <a:srgbClr val="35EB94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стогу.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</a:pPr>
            <a:r>
              <a:rPr lang="ru-RU" sz="2000" dirty="0" smtClean="0">
                <a:solidFill>
                  <a:srgbClr val="FF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Была </a:t>
            </a:r>
            <a:r>
              <a:rPr lang="ru-RU" sz="2000" dirty="0" smtClean="0">
                <a:solidFill>
                  <a:srgbClr val="FF00FF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бы водица, а сено зародится. </a:t>
            </a:r>
            <a:r>
              <a:rPr lang="ru-RU" sz="105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Тема Office">
  <a:themeElements>
    <a:clrScheme name="Другая 5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1146</Words>
  <Application>Microsoft Office PowerPoint</Application>
  <PresentationFormat>Экран (4:3)</PresentationFormat>
  <Paragraphs>125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Бамбук</dc:title>
  <dc:creator>Фокина Лидия Петровна</dc:creator>
  <cp:keywords>Шаблон презентации</cp:keywords>
  <cp:lastModifiedBy>Пользователь Windows</cp:lastModifiedBy>
  <cp:revision>38</cp:revision>
  <dcterms:created xsi:type="dcterms:W3CDTF">2014-07-06T18:18:01Z</dcterms:created>
  <dcterms:modified xsi:type="dcterms:W3CDTF">2018-04-30T19:41:44Z</dcterms:modified>
</cp:coreProperties>
</file>